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345" r:id="rId3"/>
    <p:sldId id="340" r:id="rId4"/>
    <p:sldId id="355" r:id="rId5"/>
    <p:sldId id="343" r:id="rId6"/>
    <p:sldId id="341" r:id="rId7"/>
    <p:sldId id="346" r:id="rId8"/>
    <p:sldId id="347" r:id="rId9"/>
    <p:sldId id="344" r:id="rId10"/>
    <p:sldId id="360" r:id="rId11"/>
    <p:sldId id="354" r:id="rId12"/>
    <p:sldId id="362" r:id="rId13"/>
    <p:sldId id="356" r:id="rId14"/>
    <p:sldId id="348" r:id="rId15"/>
    <p:sldId id="359" r:id="rId16"/>
    <p:sldId id="358" r:id="rId17"/>
    <p:sldId id="350" r:id="rId18"/>
    <p:sldId id="351" r:id="rId19"/>
    <p:sldId id="349" r:id="rId20"/>
    <p:sldId id="339" r:id="rId21"/>
    <p:sldId id="352" r:id="rId22"/>
    <p:sldId id="363" r:id="rId23"/>
    <p:sldId id="364" r:id="rId24"/>
    <p:sldId id="366" r:id="rId25"/>
    <p:sldId id="365" r:id="rId26"/>
    <p:sldId id="361" r:id="rId27"/>
    <p:sldId id="28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8054" autoAdjust="0"/>
  </p:normalViewPr>
  <p:slideViewPr>
    <p:cSldViewPr snapToGrid="0">
      <p:cViewPr varScale="1">
        <p:scale>
          <a:sx n="68" d="100"/>
          <a:sy n="68" d="100"/>
        </p:scale>
        <p:origin x="62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7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948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61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29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99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51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적용과 기대효과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Ref.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74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93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319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85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03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86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4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75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0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</a:t>
            </a:r>
            <a:r>
              <a:rPr lang="ko-KR" altLang="en-US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연구모형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36" y="967905"/>
            <a:ext cx="6064763" cy="3411429"/>
          </a:xfrm>
          <a:prstGeom prst="rect">
            <a:avLst/>
          </a:prstGeom>
        </p:spPr>
      </p:pic>
      <p:sp>
        <p:nvSpPr>
          <p:cNvPr id="9" name="Google Shape;616;p60"/>
          <p:cNvSpPr txBox="1"/>
          <p:nvPr/>
        </p:nvSpPr>
        <p:spPr>
          <a:xfrm>
            <a:off x="1287448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Google Shape;616;p60"/>
          <p:cNvSpPr txBox="1"/>
          <p:nvPr/>
        </p:nvSpPr>
        <p:spPr>
          <a:xfrm>
            <a:off x="2601497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1" name="Google Shape;616;p60"/>
          <p:cNvSpPr txBox="1"/>
          <p:nvPr/>
        </p:nvSpPr>
        <p:spPr>
          <a:xfrm>
            <a:off x="3915546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Google Shape;616;p60"/>
          <p:cNvSpPr txBox="1"/>
          <p:nvPr/>
        </p:nvSpPr>
        <p:spPr>
          <a:xfrm>
            <a:off x="5229595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3" name="Google Shape;616;p60"/>
          <p:cNvSpPr txBox="1"/>
          <p:nvPr/>
        </p:nvSpPr>
        <p:spPr>
          <a:xfrm>
            <a:off x="1287448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4" name="Google Shape;616;p60"/>
          <p:cNvSpPr txBox="1"/>
          <p:nvPr/>
        </p:nvSpPr>
        <p:spPr>
          <a:xfrm>
            <a:off x="2601497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5" name="Google Shape;616;p60"/>
          <p:cNvSpPr txBox="1"/>
          <p:nvPr/>
        </p:nvSpPr>
        <p:spPr>
          <a:xfrm>
            <a:off x="3915546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6" name="Google Shape;616;p60"/>
          <p:cNvSpPr txBox="1"/>
          <p:nvPr/>
        </p:nvSpPr>
        <p:spPr>
          <a:xfrm>
            <a:off x="5229595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80619" y="1562582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780733" y="1864699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Google Shape;616;p60"/>
          <p:cNvSpPr txBox="1"/>
          <p:nvPr/>
        </p:nvSpPr>
        <p:spPr>
          <a:xfrm>
            <a:off x="7316957" y="1562581"/>
            <a:ext cx="1641848" cy="321232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목표 변수</a:t>
            </a:r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r>
              <a:rPr 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&lt;</a:t>
            </a:r>
            <a:r>
              <a:rPr lang="ko-KR" altLang="en-US" sz="1800" b="1" dirty="0" err="1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모기개체수</a:t>
            </a:r>
            <a:r>
              <a:rPr lang="en-US" altLang="ko-KR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&gt;</a:t>
            </a:r>
            <a:endParaRPr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7537" y="1664265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Google Shape;616;p60"/>
          <p:cNvSpPr txBox="1"/>
          <p:nvPr/>
        </p:nvSpPr>
        <p:spPr>
          <a:xfrm>
            <a:off x="1287448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Google Shape;616;p60"/>
          <p:cNvSpPr txBox="1"/>
          <p:nvPr/>
        </p:nvSpPr>
        <p:spPr>
          <a:xfrm>
            <a:off x="2601497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Google Shape;616;p60"/>
          <p:cNvSpPr txBox="1"/>
          <p:nvPr/>
        </p:nvSpPr>
        <p:spPr>
          <a:xfrm>
            <a:off x="3915546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4" name="Google Shape;616;p60"/>
          <p:cNvSpPr txBox="1"/>
          <p:nvPr/>
        </p:nvSpPr>
        <p:spPr>
          <a:xfrm>
            <a:off x="5229595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5" name="Google Shape;616;p60"/>
          <p:cNvSpPr txBox="1"/>
          <p:nvPr/>
        </p:nvSpPr>
        <p:spPr>
          <a:xfrm>
            <a:off x="1287448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6" name="Google Shape;616;p60"/>
          <p:cNvSpPr txBox="1"/>
          <p:nvPr/>
        </p:nvSpPr>
        <p:spPr>
          <a:xfrm>
            <a:off x="2601497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7" name="Google Shape;616;p60"/>
          <p:cNvSpPr txBox="1"/>
          <p:nvPr/>
        </p:nvSpPr>
        <p:spPr>
          <a:xfrm>
            <a:off x="3915546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Google Shape;616;p60"/>
          <p:cNvSpPr txBox="1"/>
          <p:nvPr/>
        </p:nvSpPr>
        <p:spPr>
          <a:xfrm>
            <a:off x="5229595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80619" y="2673620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7537" y="2775303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Google Shape;616;p60"/>
          <p:cNvSpPr txBox="1"/>
          <p:nvPr/>
        </p:nvSpPr>
        <p:spPr>
          <a:xfrm>
            <a:off x="1284962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2" name="Google Shape;616;p60"/>
          <p:cNvSpPr txBox="1"/>
          <p:nvPr/>
        </p:nvSpPr>
        <p:spPr>
          <a:xfrm>
            <a:off x="2599011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3" name="Google Shape;616;p60"/>
          <p:cNvSpPr txBox="1"/>
          <p:nvPr/>
        </p:nvSpPr>
        <p:spPr>
          <a:xfrm>
            <a:off x="3913060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4" name="Google Shape;616;p60"/>
          <p:cNvSpPr txBox="1"/>
          <p:nvPr/>
        </p:nvSpPr>
        <p:spPr>
          <a:xfrm>
            <a:off x="5227109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5" name="Google Shape;616;p60"/>
          <p:cNvSpPr txBox="1"/>
          <p:nvPr/>
        </p:nvSpPr>
        <p:spPr>
          <a:xfrm>
            <a:off x="1284962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6" name="Google Shape;616;p60"/>
          <p:cNvSpPr txBox="1"/>
          <p:nvPr/>
        </p:nvSpPr>
        <p:spPr>
          <a:xfrm>
            <a:off x="2599011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7" name="Google Shape;616;p60"/>
          <p:cNvSpPr txBox="1"/>
          <p:nvPr/>
        </p:nvSpPr>
        <p:spPr>
          <a:xfrm>
            <a:off x="3913060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9" name="Google Shape;616;p60"/>
          <p:cNvSpPr txBox="1"/>
          <p:nvPr/>
        </p:nvSpPr>
        <p:spPr>
          <a:xfrm>
            <a:off x="5227109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78133" y="3802633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051" y="3904316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6780733" y="2975737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6780733" y="4104750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Oultier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MinMaxScaler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05" y="3756289"/>
            <a:ext cx="6650135" cy="3743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88" y="272063"/>
            <a:ext cx="4416267" cy="3425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741"/>
          <a:stretch/>
        </p:blipFill>
        <p:spPr>
          <a:xfrm>
            <a:off x="0" y="3938463"/>
            <a:ext cx="8971243" cy="1079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963" y="5017546"/>
            <a:ext cx="6520280" cy="3670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70071" y="41021"/>
            <a:ext cx="2829320" cy="3715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70071" y="3938463"/>
            <a:ext cx="5921253" cy="990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70071" y="4929149"/>
            <a:ext cx="535379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Oultier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MinMaxScaler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05" y="3756289"/>
            <a:ext cx="6650135" cy="3743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88" y="272063"/>
            <a:ext cx="4416267" cy="3425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741"/>
          <a:stretch/>
        </p:blipFill>
        <p:spPr>
          <a:xfrm>
            <a:off x="0" y="3938463"/>
            <a:ext cx="8971243" cy="1079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963" y="5017546"/>
            <a:ext cx="6520280" cy="36706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4245803" y="267831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1. 누적 강수일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2. </a:t>
            </a:r>
            <a:r>
              <a:rPr lang="ko-KR" altLang="en-US" dirty="0" err="1"/>
              <a:t>결측치</a:t>
            </a:r>
            <a:r>
              <a:rPr lang="ko-KR" altLang="en-US" dirty="0"/>
              <a:t> 제거</a:t>
            </a:r>
          </a:p>
          <a:p>
            <a:r>
              <a:rPr lang="ko-KR" altLang="en-US" dirty="0"/>
              <a:t>분석 시 사용하지 않는 최고기온(</a:t>
            </a:r>
            <a:r>
              <a:rPr lang="ko-KR" altLang="en-US" dirty="0" err="1"/>
              <a:t>h_temp</a:t>
            </a:r>
            <a:r>
              <a:rPr lang="ko-KR" altLang="en-US" dirty="0"/>
              <a:t>)을 제외하고,</a:t>
            </a:r>
          </a:p>
          <a:p>
            <a:r>
              <a:rPr lang="ko-KR" altLang="en-US" dirty="0" err="1"/>
              <a:t>wind</a:t>
            </a:r>
            <a:r>
              <a:rPr lang="ko-KR" altLang="en-US" dirty="0"/>
              <a:t>, </a:t>
            </a:r>
            <a:r>
              <a:rPr lang="ko-KR" altLang="en-US" dirty="0" err="1"/>
              <a:t>sunshine</a:t>
            </a:r>
            <a:r>
              <a:rPr lang="ko-KR" altLang="en-US" dirty="0"/>
              <a:t>, </a:t>
            </a:r>
            <a:r>
              <a:rPr lang="ko-KR" altLang="en-US" dirty="0" err="1"/>
              <a:t>sunshine_time은</a:t>
            </a:r>
            <a:r>
              <a:rPr lang="ko-KR" altLang="en-US" dirty="0"/>
              <a:t> 앞뒤 3일의 평균값으로 대체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3. 현재, 7일 전, 14일 전 데이터 구축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4. 7일 전 데이터에서 누적 강수량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accum_rain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5. 당일을 포함하여 7일 전까지의 값을 평균 낸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56867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Feature Importance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601600"/>
            <a:ext cx="4247308" cy="2706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76" y="1519782"/>
            <a:ext cx="4437474" cy="28703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52" y="2954979"/>
            <a:ext cx="6743824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4" y="1028900"/>
            <a:ext cx="6968820" cy="39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231210"/>
            <a:ext cx="6653579" cy="37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1231210"/>
            <a:ext cx="6570345" cy="36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9" y="905828"/>
            <a:ext cx="6981825" cy="3929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2" y="905828"/>
            <a:ext cx="6971230" cy="39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784915"/>
            <a:ext cx="7743825" cy="4358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678" y="784915"/>
            <a:ext cx="6603023" cy="37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5" y="718135"/>
            <a:ext cx="8758435" cy="3883845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외 기후변화에 따라 증가할 매개체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감영병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 같은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예방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연구로서도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확대 가능</a:t>
            </a:r>
            <a:endParaRPr lang="en-US" altLang="ko-KR" sz="1100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기온변화에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매개체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감염병들에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대한 발생을 예측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연구결과에서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우리나라의 온도가 섭씨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상승할 경우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말라리아순으로 이들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평균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발생이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4.27%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 할 것으로 예측되었다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(Shin et al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.,2009).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매개체 분포 확대와 밀도 증가는 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강우량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습도와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기후요소에 밀접한 영향을 받는다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인한 생태계 교란은 매개체 분포 대와 밀도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증가에 영향을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주기 때문에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말라리아와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곤충 및 설치류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질병발생 양상이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변할 수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(Ref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 평가보고서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진드기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연평균 환자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발생수는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최고기온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최저기온과 상관성을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나타내었고 늦봄과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여름의 기온과 밀접한 관련성이 있으며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계절성이 뚜렷하다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강공언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2016)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800" b="75532"/>
          <a:stretch/>
        </p:blipFill>
        <p:spPr>
          <a:xfrm>
            <a:off x="741401" y="3453111"/>
            <a:ext cx="4130040" cy="1611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073" b="40096"/>
          <a:stretch/>
        </p:blipFill>
        <p:spPr>
          <a:xfrm>
            <a:off x="5349196" y="3189826"/>
            <a:ext cx="3558584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6" y="718135"/>
            <a:ext cx="5244458" cy="4328427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일평균기온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최고기온이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상승함에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 일주일 후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성체 개체수가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27%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증가할 가능성이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있으며 상대습도와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강수량은 양의 상관성을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보인다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따라서 기후변화로 기온 상승 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매개모기의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밀도 증가가 예상되며 이로 인해서 환자수가 다시 증가할 가능성이 있다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2017)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주요환경변화에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미래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발생양상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미래감염병대비과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주간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건강과 질병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10(38),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1024-1028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매개하는 질환 중 기후 변화에 의해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우리나라에서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 발생이 증가가 가능한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삼일열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일본뇌염이 있으며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해외에서 유입이 되어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기후변화에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의해 국내에서 새롭게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발생하리라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예상되는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뎅기열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웨스트나일열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치쿤구니야열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열대열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등이 있다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기후변화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평가보고서</a:t>
            </a:r>
            <a:endParaRPr lang="en-US" altLang="ko-KR" sz="9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환자가 밀집되어 있는 서울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경기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강원에서 기온이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상승하면 발생 위험이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10.8%, 12.7%, 14.2%, 20.8%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증가하였다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채수미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(2014)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지역특성이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 발생에 미치는 영향</a:t>
            </a:r>
            <a:endParaRPr lang="en-US" altLang="ko-KR" sz="9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17" y="3248869"/>
            <a:ext cx="2731625" cy="1601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3804" y="4800341"/>
            <a:ext cx="3750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5478857" y="697322"/>
            <a:ext cx="3576600" cy="2034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8857" y="2790192"/>
            <a:ext cx="3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5" y="1447800"/>
            <a:ext cx="4667297" cy="3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8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32" y="970969"/>
            <a:ext cx="5198333" cy="3898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가설설정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성장 기간을 반영한 기후 데이터가 모기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개체수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증가량과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상관관계가 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 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" y="1129018"/>
            <a:ext cx="7298544" cy="41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Picture 4" descr="깃허브(GitHub)의 공식 마스코트 옥토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6400800" y="1239448"/>
            <a:ext cx="2617501" cy="24209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61;p56"/>
          <p:cNvSpPr txBox="1">
            <a:spLocks/>
          </p:cNvSpPr>
          <p:nvPr/>
        </p:nvSpPr>
        <p:spPr>
          <a:xfrm>
            <a:off x="6641550" y="3639682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마스코트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endParaRPr lang="en-US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2" name="Google Shape;562;p56"/>
          <p:cNvSpPr txBox="1">
            <a:spLocks/>
          </p:cNvSpPr>
          <p:nvPr/>
        </p:nvSpPr>
        <p:spPr>
          <a:xfrm>
            <a:off x="6400800" y="4166464"/>
            <a:ext cx="2743200" cy="97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  <a:endParaRPr lang="en-US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3" name="Google Shape;561;p56"/>
          <p:cNvSpPr txBox="1">
            <a:spLocks/>
          </p:cNvSpPr>
          <p:nvPr/>
        </p:nvSpPr>
        <p:spPr>
          <a:xfrm>
            <a:off x="4720215" y="1460257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endParaRPr lang="en-US" sz="28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3289177" y="1320544"/>
            <a:ext cx="3191899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김형림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영화나 콘텐츠 산업을 분석해보고 싶습니다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!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고아름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에너지에 관심이 있습니다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남예은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데이터와 친해지고 싶은 남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예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입니다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박지인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경제 금융에 관심이 있습니다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339" y="990935"/>
            <a:ext cx="7076889" cy="39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수집원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데이터출처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정의 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5" y="412129"/>
            <a:ext cx="7856964" cy="44195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5" y="2155598"/>
            <a:ext cx="5684520" cy="3199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56963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698</Words>
  <Application>Microsoft Office PowerPoint</Application>
  <PresentationFormat>화면 슬라이드 쇼(16:9)</PresentationFormat>
  <Paragraphs>168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Barlow</vt:lpstr>
      <vt:lpstr>Montserrat</vt:lpstr>
      <vt:lpstr>나눔스퀘어_ac ExtraBold</vt:lpstr>
      <vt:lpstr>Arial</vt:lpstr>
      <vt:lpstr>Wingdings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데이터 시각화??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선정(연구모형)</vt:lpstr>
      <vt:lpstr>데이터 전처리</vt:lpstr>
      <vt:lpstr>데이터 전처리</vt:lpstr>
      <vt:lpstr>데이터 전처리</vt:lpstr>
      <vt:lpstr>데이터 분석</vt:lpstr>
      <vt:lpstr>데이터 분석</vt:lpstr>
      <vt:lpstr>데이터 분석</vt:lpstr>
      <vt:lpstr>데이터 분석 결과</vt:lpstr>
      <vt:lpstr>3. 기대효과</vt:lpstr>
      <vt:lpstr>기대효과</vt:lpstr>
      <vt:lpstr>기대효과</vt:lpstr>
      <vt:lpstr>기대효과</vt:lpstr>
      <vt:lpstr>기대효과</vt:lpstr>
      <vt:lpstr>기대효과</vt:lpstr>
      <vt:lpstr>4. 개발후기 및 느낀점</vt:lpstr>
      <vt:lpstr>개발후기 및 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96</cp:revision>
  <dcterms:modified xsi:type="dcterms:W3CDTF">2021-07-16T14:50:34Z</dcterms:modified>
</cp:coreProperties>
</file>